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7" r:id="rId4"/>
    <p:sldId id="288" r:id="rId5"/>
    <p:sldId id="278" r:id="rId6"/>
    <p:sldId id="279" r:id="rId7"/>
    <p:sldId id="280" r:id="rId8"/>
    <p:sldId id="281" r:id="rId9"/>
    <p:sldId id="283" r:id="rId10"/>
    <p:sldId id="286" r:id="rId11"/>
    <p:sldId id="282" r:id="rId12"/>
    <p:sldId id="284" r:id="rId13"/>
    <p:sldId id="287" r:id="rId14"/>
    <p:sldId id="285" r:id="rId15"/>
    <p:sldId id="27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CEC"/>
    <a:srgbClr val="D4EBF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67894" autoAdjust="0"/>
  </p:normalViewPr>
  <p:slideViewPr>
    <p:cSldViewPr>
      <p:cViewPr varScale="1">
        <p:scale>
          <a:sx n="78" d="100"/>
          <a:sy n="78" d="100"/>
        </p:scale>
        <p:origin x="2382" y="9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fr-FR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fr-FR" smtClean="0"/>
              <a:pPr/>
              <a:t>09/12/2018</a:t>
            </a:fld>
            <a:endParaRPr lang="fr-FR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fr-FR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fr-FR" smtClean="0"/>
              <a:pPr/>
              <a:t>‹N°›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2196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fr-FR"/>
              <a:pPr/>
              <a:t>09/12/2018</a:t>
            </a:fld>
            <a:endParaRPr lang="fr-FR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[CLIC] -&gt; Passage à la</a:t>
            </a:r>
            <a:r>
              <a:rPr lang="fr-FR" baseline="0" dirty="0" smtClean="0"/>
              <a:t> slide « L’ère du Big Data 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70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du premier logo, « Google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du deuxième logo, « Apple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du troisième logo, « Facebook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du quatrième logo, « Amazon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du cinquième logo, « Microsoft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liste à puces des conseils.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[CLIC] -&gt; Affichage de l’icône fléau « Espionnage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Focus sur les mises</a:t>
            </a:r>
            <a:r>
              <a:rPr lang="fr-FR" baseline="0" dirty="0" smtClean="0"/>
              <a:t> à jour</a:t>
            </a:r>
            <a:r>
              <a:rPr lang="fr-FR" dirty="0" smtClean="0"/>
              <a:t> ».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98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liste à puces des conseils.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[CLIC] -&gt; Affichage de l’icône fléau « Destruction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Focus sur votre</a:t>
            </a:r>
            <a:r>
              <a:rPr lang="fr-FR" baseline="0" dirty="0" smtClean="0"/>
              <a:t> image numérique</a:t>
            </a:r>
            <a:r>
              <a:rPr lang="fr-FR" dirty="0" smtClean="0"/>
              <a:t>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2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liste à puces des conseils.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[CLIC] -&gt; Affichage de l’icône fléau « Atteinte à l’image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N’oublions</a:t>
            </a:r>
            <a:r>
              <a:rPr lang="fr-FR" baseline="0" dirty="0" smtClean="0"/>
              <a:t> pas la mobilité</a:t>
            </a:r>
            <a:r>
              <a:rPr lang="fr-FR" dirty="0" smtClean="0"/>
              <a:t> ».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7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liste à puces des conseils.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Avez-vous des questions ? ».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5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r>
              <a:rPr lang="fr-FR" baseline="0" dirty="0" smtClean="0"/>
              <a:t> terminée.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5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volumétrie de données par seconde en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d’un tableau de conversion des mesures informatiques.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d’un tableau d’exemples pour illustrer la volumétrie.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Passage à la slide « Les fléaux numériques ».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31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première icône (sac d’argent).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du titre « Escroquerie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</a:t>
            </a:r>
            <a:r>
              <a:rPr lang="fr-FR" baseline="0" dirty="0" smtClean="0"/>
              <a:t>Affichage de la d</a:t>
            </a:r>
            <a:r>
              <a:rPr lang="fr-FR" dirty="0" smtClean="0"/>
              <a:t>euxième icône (hameçon).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titre « Usurpation d’identité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</a:t>
            </a:r>
            <a:r>
              <a:rPr lang="fr-FR" baseline="0" dirty="0" smtClean="0"/>
              <a:t>Affichage de la t</a:t>
            </a:r>
            <a:r>
              <a:rPr lang="fr-FR" dirty="0" smtClean="0"/>
              <a:t>roisième</a:t>
            </a:r>
            <a:r>
              <a:rPr lang="fr-FR" baseline="0" dirty="0" smtClean="0"/>
              <a:t> icône (</a:t>
            </a:r>
            <a:r>
              <a:rPr lang="fr-FR" baseline="0" dirty="0" err="1" smtClean="0"/>
              <a:t>anonymous</a:t>
            </a:r>
            <a:r>
              <a:rPr lang="fr-FR" baseline="0" dirty="0" smtClean="0"/>
              <a:t>).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titre « Atteinte à l’image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</a:t>
            </a:r>
            <a:r>
              <a:rPr lang="fr-FR" baseline="0" dirty="0" smtClean="0"/>
              <a:t>Affichage de la q</a:t>
            </a:r>
            <a:r>
              <a:rPr lang="fr-FR" dirty="0" smtClean="0"/>
              <a:t>uatrième</a:t>
            </a:r>
            <a:r>
              <a:rPr lang="fr-FR" baseline="0" dirty="0" smtClean="0"/>
              <a:t> icône (espion).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titre « Espionnage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</a:t>
            </a:r>
            <a:r>
              <a:rPr lang="fr-FR" baseline="0" dirty="0" smtClean="0"/>
              <a:t>Affichage de la c</a:t>
            </a:r>
            <a:r>
              <a:rPr lang="fr-FR" dirty="0" smtClean="0"/>
              <a:t>inquième</a:t>
            </a:r>
            <a:r>
              <a:rPr lang="fr-FR" baseline="0" dirty="0" smtClean="0"/>
              <a:t> icône (virus).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titre « Destruction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Passage à la slide « Des sources multiples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06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des différents logos de produits/services.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l’icône représentant un humain.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Passage à la slide « Des signes révélateurs ».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38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/>
              <a:t> </a:t>
            </a:r>
            <a:r>
              <a:rPr lang="fr-FR" baseline="0" dirty="0" smtClean="0"/>
              <a:t>-&gt; Affichage du premier signe « Fautes d’orthographe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deuxième signe « Contact inconnu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troisième</a:t>
            </a:r>
            <a:r>
              <a:rPr lang="fr-FR" baseline="0" dirty="0" smtClean="0"/>
              <a:t> signe « Fichier intriguant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</a:t>
            </a:r>
            <a:r>
              <a:rPr lang="fr-FR" baseline="0" dirty="0" smtClean="0"/>
              <a:t> du quatrième signe « Bizarreries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cinquième signe « Vendeur de rêve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Affichage du sixième</a:t>
            </a:r>
            <a:r>
              <a:rPr lang="fr-FR" baseline="0" dirty="0" smtClean="0"/>
              <a:t> signe « Fatigue / Stress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Des outils pour se protéger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20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section vide « Couche prévention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des différents outils recommandés.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section vide « Couche curative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des différents outils recommandés.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Attention aux fausses bonnes idées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5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liste à puces des fausses bonnes idées.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Focus sur les e-mails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56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liste à puces des conseils.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[CLIC] -&gt; Affichage de l’icône fléau « Escroquerie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Focus sur les mots de passe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2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</a:t>
            </a:r>
            <a:r>
              <a:rPr lang="fr-FR" baseline="0" dirty="0" smtClean="0"/>
              <a:t> -&gt; Affichage de la liste à puces des conseils.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[CLIC] -&gt; Affichage de l’icône fléau « Usurpation d’identité ».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[CLIC] -&gt; Passage à la slide « Focus sur les données personnelles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66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187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08778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49054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287424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49252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80479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51748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12713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4511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8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5585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9138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233640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2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7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21595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2178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4FD69-4A85-4715-A222-ABB225B63BC6}" type="datetimeFigureOut">
              <a:rPr lang="fr-FR" smtClean="0"/>
              <a:pPr/>
              <a:t>09/12/2018</a:t>
            </a:fld>
            <a:endParaRPr lang="fr-FR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/>
            <a:endParaRPr lang="fr-FR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D4C49B74-5DB2-4B03-B1D2-7F6A3C51C318}" type="slidenum">
              <a:rPr lang="fr-FR" smtClean="0"/>
              <a:pPr algn="r"/>
              <a:t>‹N°›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7915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Les bonnes pratiques</a:t>
            </a:r>
            <a:endParaRPr lang="fr-FR" dirty="0">
              <a:solidFill>
                <a:srgbClr val="30ACEC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95959"/>
                </a:solidFill>
              </a:rPr>
              <a:t>Sécurité informatique</a:t>
            </a:r>
            <a:endParaRPr lang="fr-FR" dirty="0">
              <a:solidFill>
                <a:srgbClr val="59595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8" y="1700345"/>
            <a:ext cx="5187184" cy="1916377"/>
          </a:xfrm>
          <a:prstGeom prst="rect">
            <a:avLst/>
          </a:prstGeom>
        </p:spPr>
      </p:pic>
      <p:sp>
        <p:nvSpPr>
          <p:cNvPr id="9" name="Sous-titre 5"/>
          <p:cNvSpPr txBox="1">
            <a:spLocks/>
          </p:cNvSpPr>
          <p:nvPr/>
        </p:nvSpPr>
        <p:spPr>
          <a:xfrm>
            <a:off x="3347864" y="6237312"/>
            <a:ext cx="5762563" cy="600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595959"/>
                </a:solidFill>
              </a:rPr>
              <a:t>Formation proposée par Bastien Monnet</a:t>
            </a:r>
          </a:p>
          <a:p>
            <a:r>
              <a:rPr lang="fr-FR" sz="1200" dirty="0" smtClean="0">
                <a:solidFill>
                  <a:srgbClr val="595959"/>
                </a:solidFill>
              </a:rPr>
              <a:t>http://www.bastien-monnet.fr</a:t>
            </a:r>
            <a:endParaRPr lang="fr-FR"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16">
        <p14:reveal/>
      </p:transition>
    </mc:Choice>
    <mc:Fallback xmlns="">
      <p:transition spd="slow" advTm="5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Focus sur les données personnelles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2699395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Attention </a:t>
            </a:r>
            <a:r>
              <a:rPr lang="fr-FR" dirty="0" smtClean="0"/>
              <a:t>à vos historiques de navigation et géolocalisation,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Attention aux accès demandés par les applications </a:t>
            </a:r>
            <a:r>
              <a:rPr lang="fr-FR" dirty="0" smtClean="0"/>
              <a:t>mobiles,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Attention à la diffusion de vos photographies </a:t>
            </a:r>
            <a:r>
              <a:rPr lang="fr-FR" dirty="0" smtClean="0"/>
              <a:t>personnelles,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Attention à la communication de vos informations personnelles,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Attention au lieu de stockage de vos données </a:t>
            </a:r>
            <a:r>
              <a:rPr lang="fr-FR" dirty="0" smtClean="0"/>
              <a:t>personnelles.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25 mai 2018, application du </a:t>
            </a:r>
            <a:r>
              <a:rPr lang="fr-FR" b="1" dirty="0" smtClean="0"/>
              <a:t>R</a:t>
            </a:r>
            <a:r>
              <a:rPr lang="fr-FR" dirty="0" smtClean="0"/>
              <a:t>èglement </a:t>
            </a:r>
            <a:r>
              <a:rPr lang="fr-FR" b="1" dirty="0" smtClean="0"/>
              <a:t>G</a:t>
            </a:r>
            <a:r>
              <a:rPr lang="fr-FR" dirty="0" smtClean="0"/>
              <a:t>énéral sur la </a:t>
            </a:r>
            <a:r>
              <a:rPr lang="fr-FR" b="1" dirty="0" smtClean="0"/>
              <a:t>P</a:t>
            </a:r>
            <a:r>
              <a:rPr lang="fr-FR" dirty="0" smtClean="0"/>
              <a:t>rotection des </a:t>
            </a:r>
            <a:r>
              <a:rPr lang="fr-FR" b="1" dirty="0" smtClean="0"/>
              <a:t>D</a:t>
            </a:r>
            <a:r>
              <a:rPr lang="fr-FR" dirty="0" smtClean="0"/>
              <a:t>onnées.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408048"/>
            <a:ext cx="259200" cy="36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19" y="1052816"/>
            <a:ext cx="6447761" cy="1440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509564" y="1215802"/>
            <a:ext cx="1080120" cy="1080120"/>
          </a:xfrm>
          <a:prstGeom prst="ellipse">
            <a:avLst/>
          </a:prstGeom>
          <a:solidFill>
            <a:srgbClr val="D4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0ACEC"/>
                </a:solidFill>
              </a:rPr>
              <a:t>G</a:t>
            </a:r>
          </a:p>
        </p:txBody>
      </p:sp>
      <p:sp>
        <p:nvSpPr>
          <p:cNvPr id="13" name="Ellipse 12"/>
          <p:cNvSpPr/>
          <p:nvPr/>
        </p:nvSpPr>
        <p:spPr>
          <a:xfrm>
            <a:off x="2772511" y="1232756"/>
            <a:ext cx="1080120" cy="1080120"/>
          </a:xfrm>
          <a:prstGeom prst="ellipse">
            <a:avLst/>
          </a:prstGeom>
          <a:solidFill>
            <a:srgbClr val="D4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30ACEC"/>
                </a:solidFill>
              </a:rPr>
              <a:t>A</a:t>
            </a:r>
            <a:endParaRPr lang="fr-FR" b="1" dirty="0">
              <a:solidFill>
                <a:srgbClr val="30ACEC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035458" y="1215802"/>
            <a:ext cx="1080120" cy="1080120"/>
          </a:xfrm>
          <a:prstGeom prst="ellipse">
            <a:avLst/>
          </a:prstGeom>
          <a:solidFill>
            <a:srgbClr val="D4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30ACEC"/>
                </a:solidFill>
              </a:rPr>
              <a:t>F</a:t>
            </a:r>
            <a:endParaRPr lang="fr-FR" b="1" dirty="0">
              <a:solidFill>
                <a:srgbClr val="30ACEC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17455" y="1212736"/>
            <a:ext cx="1080120" cy="1080120"/>
          </a:xfrm>
          <a:prstGeom prst="ellipse">
            <a:avLst/>
          </a:prstGeom>
          <a:solidFill>
            <a:srgbClr val="D4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30ACEC"/>
                </a:solidFill>
              </a:rPr>
              <a:t>A</a:t>
            </a:r>
            <a:endParaRPr lang="fr-FR" b="1" dirty="0">
              <a:solidFill>
                <a:srgbClr val="30ACEC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599452" y="1210720"/>
            <a:ext cx="1080120" cy="1080120"/>
          </a:xfrm>
          <a:prstGeom prst="ellipse">
            <a:avLst/>
          </a:prstGeom>
          <a:solidFill>
            <a:srgbClr val="D4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30ACEC"/>
                </a:solidFill>
              </a:rPr>
              <a:t>M</a:t>
            </a:r>
            <a:endParaRPr lang="fr-FR" b="1" dirty="0">
              <a:solidFill>
                <a:srgbClr val="30ACE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30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9055">
        <p15:prstTrans prst="curtains"/>
      </p:transition>
    </mc:Choice>
    <mc:Fallback xmlns="">
      <p:transition spd="slow" advTm="29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Focus sur les mises à jour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052736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Activer les mises à jour automatiques dès que possible,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Sinon télécharger les mises à jour depuis le site Internet de l’éditeur,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Système d’exploitation </a:t>
            </a:r>
            <a:r>
              <a:rPr lang="fr-FR" b="1" u="sng" dirty="0" smtClean="0"/>
              <a:t>ET</a:t>
            </a:r>
            <a:r>
              <a:rPr lang="fr-FR" dirty="0" smtClean="0"/>
              <a:t> logiciels.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Supprimer les logiciels dont vous ne vous servez pas,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</a:t>
            </a:r>
            <a:r>
              <a:rPr lang="fr-FR" dirty="0" smtClean="0"/>
              <a:t>temps en temps, vérifier manuellement les mises à jour.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3060"/>
            <a:ext cx="3240000" cy="32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431290"/>
            <a:ext cx="360000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85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9728">
        <p15:prstTrans prst="curtains"/>
      </p:transition>
    </mc:Choice>
    <mc:Fallback xmlns="">
      <p:transition spd="slow" advTm="19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Focus sur votre image numérique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052736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communiquer d’informations trop personnelles,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accepter quelque chose d’un parfait inconnu,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céder à une tentative d’extorsion/chantage/rançon.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Utiliser une adresse e-mail éphémère,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Recouvrir </a:t>
            </a:r>
            <a:r>
              <a:rPr lang="fr-FR" dirty="0"/>
              <a:t>la caméra de votre webcam</a:t>
            </a:r>
            <a:r>
              <a:rPr lang="fr-FR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Effectuer une veille sur son nom et adresse e-mail,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Désinstaller toutes applications/logiciels inutiles,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Filtrer </a:t>
            </a:r>
            <a:r>
              <a:rPr lang="fr-FR" dirty="0"/>
              <a:t>vos contacts et vérifier les paramètres de </a:t>
            </a:r>
            <a:r>
              <a:rPr lang="fr-FR" dirty="0" smtClean="0"/>
              <a:t>sécurité</a:t>
            </a:r>
            <a:r>
              <a:rPr lang="fr-FR" dirty="0"/>
              <a:t>,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Attention à l’engagement de votre responsabilité pénale.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25" y="2353060"/>
            <a:ext cx="3667925" cy="32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50" y="6408048"/>
            <a:ext cx="480000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51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1035">
        <p15:prstTrans prst="curtains"/>
      </p:transition>
    </mc:Choice>
    <mc:Fallback xmlns="">
      <p:transition spd="slow" advTm="21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N’oublions pas la mobilité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052736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Activer le verrouillage automatique,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Mettre en place un filtre écran,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Effacer votre historique de navigation,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connecter aucun support amovible inconnu,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Chiffrer les données sensibles,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Favoriser les connexions sécurisées (https),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Activer l’authentification à double facteur,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En cas de séparation, ôter la batterie et la carte SIM,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Privilégier le partage de connexion plutôt que le Wi-Fi,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Se renseigner sur la législation avant de voyager à l’étranger.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3060"/>
            <a:ext cx="3240000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73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8104">
        <p15:prstTrans prst="curtains"/>
      </p:transition>
    </mc:Choice>
    <mc:Fallback xmlns="">
      <p:transition spd="slow" advTm="18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7404327" cy="348826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30ACEC"/>
                </a:solidFill>
              </a:rPr>
              <a:t>FIN</a:t>
            </a:r>
            <a:endParaRPr lang="fr-FR" dirty="0">
              <a:solidFill>
                <a:srgbClr val="30ACEC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739674" y="4402667"/>
            <a:ext cx="7404326" cy="39448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595959"/>
                </a:solidFill>
              </a:rPr>
              <a:t>Merci de votre attention</a:t>
            </a:r>
            <a:endParaRPr lang="fr-FR" dirty="0">
              <a:solidFill>
                <a:srgbClr val="59595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8" y="1700345"/>
            <a:ext cx="5187184" cy="1916377"/>
          </a:xfrm>
          <a:prstGeom prst="rect">
            <a:avLst/>
          </a:prstGeom>
        </p:spPr>
      </p:pic>
      <p:sp>
        <p:nvSpPr>
          <p:cNvPr id="9" name="Sous-titre 5"/>
          <p:cNvSpPr txBox="1">
            <a:spLocks/>
          </p:cNvSpPr>
          <p:nvPr/>
        </p:nvSpPr>
        <p:spPr>
          <a:xfrm>
            <a:off x="3347864" y="6237312"/>
            <a:ext cx="5762563" cy="600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595959"/>
                </a:solidFill>
              </a:rPr>
              <a:t>Formation proposée par Bastien Monnet</a:t>
            </a:r>
          </a:p>
          <a:p>
            <a:r>
              <a:rPr lang="fr-FR" sz="1200" dirty="0" smtClean="0">
                <a:solidFill>
                  <a:srgbClr val="595959"/>
                </a:solidFill>
              </a:rPr>
              <a:t>http://www.bastien-monnet.fr</a:t>
            </a:r>
            <a:endParaRPr lang="fr-FR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9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088">
        <p15:prstTrans prst="curtains"/>
      </p:transition>
    </mc:Choice>
    <mc:Fallback xmlns="">
      <p:transition spd="slow" advTm="70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L’ère du Big Data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124744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/>
              <a:t>50 To</a:t>
            </a:r>
          </a:p>
          <a:p>
            <a:pPr algn="ctr"/>
            <a:r>
              <a:rPr lang="fr-FR" dirty="0" smtClean="0"/>
              <a:t>(de données créées par seconde en 2018)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0130"/>
              </p:ext>
            </p:extLst>
          </p:nvPr>
        </p:nvGraphicFramePr>
        <p:xfrm>
          <a:off x="1524000" y="3136325"/>
          <a:ext cx="6096000" cy="14833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 téraoctet (To)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1 000 gigaoctet (Go)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 gigaoctet (Go)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1 000 mégaoctet (Mo)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 mégaoctet (Mo)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1 000 kilooctet (Ko)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 kilooctet (Ko)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1 000 octet (o)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03420"/>
              </p:ext>
            </p:extLst>
          </p:nvPr>
        </p:nvGraphicFramePr>
        <p:xfrm>
          <a:off x="1524000" y="4907717"/>
          <a:ext cx="6096000" cy="14833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Fichier Word/Excel basique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Moins de 1 Mo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Musique en qualité MP3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Entre 3 et 5 Mo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Film en qualité </a:t>
                      </a:r>
                      <a:r>
                        <a:rPr lang="fr-FR" dirty="0" err="1" smtClean="0"/>
                        <a:t>BluRay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Entre 1 et 4</a:t>
                      </a:r>
                      <a:r>
                        <a:rPr lang="fr-FR" baseline="0" dirty="0" smtClean="0"/>
                        <a:t> Go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Disque dur externe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= Entre</a:t>
                      </a:r>
                      <a:r>
                        <a:rPr lang="fr-FR" baseline="0" dirty="0" smtClean="0"/>
                        <a:t> 1 et 4 To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7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3981">
        <p15:prstTrans prst="curtains"/>
      </p:transition>
    </mc:Choice>
    <mc:Fallback xmlns="">
      <p:transition spd="slow" advTm="13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28" y="4279773"/>
            <a:ext cx="2584500" cy="19383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1629"/>
            <a:ext cx="1872208" cy="18722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4398867"/>
            <a:ext cx="1224136" cy="170018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44" y="856029"/>
            <a:ext cx="2078468" cy="21817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64" y="3153837"/>
            <a:ext cx="1943100" cy="19431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55576" y="315383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Escroquerie</a:t>
            </a:r>
          </a:p>
          <a:p>
            <a:pPr algn="ctr"/>
            <a:r>
              <a:rPr lang="fr-FR" sz="1000" dirty="0" smtClean="0"/>
              <a:t>(Wanna Cry)</a:t>
            </a:r>
            <a:endParaRPr lang="fr-FR" sz="1000" dirty="0"/>
          </a:p>
        </p:txBody>
      </p:sp>
      <p:sp>
        <p:nvSpPr>
          <p:cNvPr id="20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Les fléaux numériques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0192" y="315618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Usurpation d’identité</a:t>
            </a:r>
          </a:p>
          <a:p>
            <a:pPr algn="ctr"/>
            <a:r>
              <a:rPr lang="fr-FR" sz="1000" dirty="0" smtClean="0"/>
              <a:t>(Phishing)</a:t>
            </a:r>
            <a:endParaRPr lang="fr-FR" sz="1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971600" y="62181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Espionnage</a:t>
            </a:r>
          </a:p>
          <a:p>
            <a:pPr algn="ctr"/>
            <a:r>
              <a:rPr lang="fr-FR" sz="1000" dirty="0" smtClean="0"/>
              <a:t>(Cambridge Analytica)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366444" y="6218148"/>
            <a:ext cx="216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Atteinte à l’image</a:t>
            </a:r>
          </a:p>
          <a:p>
            <a:pPr algn="ctr"/>
            <a:r>
              <a:rPr lang="fr-FR" sz="1000" dirty="0" smtClean="0"/>
              <a:t>(Anonymous)</a:t>
            </a:r>
            <a:endParaRPr lang="fr-FR" sz="1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525564" y="509693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Destruction</a:t>
            </a:r>
          </a:p>
          <a:p>
            <a:pPr algn="ctr"/>
            <a:r>
              <a:rPr lang="fr-FR" sz="1000" dirty="0" smtClean="0"/>
              <a:t>(Sasser)</a:t>
            </a: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6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3217">
        <p15:prstTrans prst="curtains"/>
      </p:transition>
    </mc:Choice>
    <mc:Fallback xmlns="">
      <p:transition spd="slow" advTm="33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2" y="1152168"/>
            <a:ext cx="1171800" cy="72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17" y="3283668"/>
            <a:ext cx="720000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" y="2350555"/>
            <a:ext cx="108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1" y="923981"/>
            <a:ext cx="720000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10" y="5661248"/>
            <a:ext cx="720000" cy="7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73" y="1156171"/>
            <a:ext cx="1218462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41" y="3208047"/>
            <a:ext cx="958652" cy="7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16" y="5820800"/>
            <a:ext cx="2183886" cy="7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" y="137492"/>
            <a:ext cx="733198" cy="72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3" y="4472580"/>
            <a:ext cx="720000" cy="72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9" y="888799"/>
            <a:ext cx="720000" cy="72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73" y="2195630"/>
            <a:ext cx="720000" cy="72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65" y="1457851"/>
            <a:ext cx="960000" cy="72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11" y="1943538"/>
            <a:ext cx="720000" cy="720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55" y="3210329"/>
            <a:ext cx="615075" cy="72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65" y="2594927"/>
            <a:ext cx="712800" cy="72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6" y="4556560"/>
            <a:ext cx="720000" cy="72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4" y="5820800"/>
            <a:ext cx="720000" cy="72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7" y="4149080"/>
            <a:ext cx="720000" cy="72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72" y="2007183"/>
            <a:ext cx="844278" cy="72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65" y="5805264"/>
            <a:ext cx="720000" cy="72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80" y="468092"/>
            <a:ext cx="1226512" cy="72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63" y="2837085"/>
            <a:ext cx="720000" cy="72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80" y="4776961"/>
            <a:ext cx="1286105" cy="72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09" y="3293090"/>
            <a:ext cx="432821" cy="72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59" y="1926608"/>
            <a:ext cx="720000" cy="72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66" y="3789080"/>
            <a:ext cx="1079663" cy="720000"/>
          </a:xfrm>
          <a:prstGeom prst="rect">
            <a:avLst/>
          </a:prstGeom>
        </p:spPr>
      </p:pic>
      <p:sp>
        <p:nvSpPr>
          <p:cNvPr id="43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Des sources multiples</a:t>
            </a:r>
            <a:endParaRPr lang="fr-FR" sz="4000" dirty="0">
              <a:solidFill>
                <a:srgbClr val="30ACEC"/>
              </a:solidFill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50" y="4565107"/>
            <a:ext cx="2884615" cy="7200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-215" r="65794" b="33003"/>
          <a:stretch/>
        </p:blipFill>
        <p:spPr>
          <a:xfrm>
            <a:off x="246439" y="5435753"/>
            <a:ext cx="1164865" cy="1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40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730">
        <p15:prstTrans prst="curtains"/>
      </p:transition>
    </mc:Choice>
    <mc:Fallback xmlns="">
      <p:transition spd="slow" advTm="10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6177"/>
            <a:ext cx="1080000" cy="10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6177"/>
            <a:ext cx="1080000" cy="10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32354"/>
            <a:ext cx="1080000" cy="108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75663"/>
            <a:ext cx="1080000" cy="108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75663"/>
            <a:ext cx="1080000" cy="108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32354"/>
            <a:ext cx="1082283" cy="10800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835576" y="160941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Fautes d’orthographe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1835576" y="33029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Fichier intriguant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835576" y="493099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Vendeur de rêve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936956" y="164151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Contact inconnu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936956" y="33029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Bizarreries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5936956" y="493099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Fatigue / Stress</a:t>
            </a:r>
            <a:endParaRPr lang="fr-FR" dirty="0"/>
          </a:p>
        </p:txBody>
      </p:sp>
      <p:sp>
        <p:nvSpPr>
          <p:cNvPr id="45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Des signes révélateurs</a:t>
            </a:r>
            <a:endParaRPr lang="fr-FR" sz="4000" dirty="0">
              <a:solidFill>
                <a:srgbClr val="30ACE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1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8562">
        <p15:prstTrans prst="curtains"/>
      </p:transition>
    </mc:Choice>
    <mc:Fallback xmlns="">
      <p:transition spd="slow" advTm="18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67078"/>
            <a:ext cx="6336704" cy="513027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109774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Couche préventive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840292" y="1467078"/>
            <a:ext cx="2052188" cy="513027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840292" y="1097746"/>
            <a:ext cx="205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Couche curative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" y="3660372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7" y="1853917"/>
            <a:ext cx="813127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90" y="1850507"/>
            <a:ext cx="720000" cy="7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34" y="2030507"/>
            <a:ext cx="1080000" cy="1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86" y="4112051"/>
            <a:ext cx="1080000" cy="10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72" y="5232376"/>
            <a:ext cx="720000" cy="7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72" y="3653939"/>
            <a:ext cx="720000" cy="72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90" y="3653939"/>
            <a:ext cx="720000" cy="720000"/>
          </a:xfrm>
          <a:prstGeom prst="rect">
            <a:avLst/>
          </a:prstGeom>
        </p:spPr>
      </p:pic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Des outils pour se protéger</a:t>
            </a:r>
            <a:endParaRPr lang="fr-FR" sz="4000" dirty="0">
              <a:solidFill>
                <a:srgbClr val="30ACEC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41" y="1850507"/>
            <a:ext cx="720000" cy="720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840292" y="3109636"/>
            <a:ext cx="20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Sauvegarde</a:t>
            </a:r>
            <a:r>
              <a:rPr lang="fr-FR" u="sng" dirty="0" smtClean="0"/>
              <a:t>s</a:t>
            </a:r>
          </a:p>
          <a:p>
            <a:pPr algn="ctr"/>
            <a:r>
              <a:rPr lang="fr-FR" sz="1000" u="sng" dirty="0" smtClean="0"/>
              <a:t>(Cobian Backup)</a:t>
            </a:r>
            <a:endParaRPr lang="fr-FR" sz="1000" u="sng" dirty="0"/>
          </a:p>
        </p:txBody>
      </p:sp>
      <p:sp>
        <p:nvSpPr>
          <p:cNvPr id="32" name="ZoneTexte 31"/>
          <p:cNvSpPr txBox="1"/>
          <p:nvPr/>
        </p:nvSpPr>
        <p:spPr>
          <a:xfrm>
            <a:off x="6840292" y="5192051"/>
            <a:ext cx="20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Nettoyage</a:t>
            </a:r>
          </a:p>
          <a:p>
            <a:pPr algn="ctr"/>
            <a:r>
              <a:rPr lang="fr-FR" sz="1000" u="sng" dirty="0" smtClean="0"/>
              <a:t>(AdwCleaner)</a:t>
            </a:r>
            <a:endParaRPr lang="fr-FR" sz="1000" u="sng" dirty="0"/>
          </a:p>
        </p:txBody>
      </p:sp>
      <p:sp>
        <p:nvSpPr>
          <p:cNvPr id="33" name="ZoneTexte 32"/>
          <p:cNvSpPr txBox="1"/>
          <p:nvPr/>
        </p:nvSpPr>
        <p:spPr>
          <a:xfrm>
            <a:off x="705196" y="2617193"/>
            <a:ext cx="1365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Mises à jour</a:t>
            </a:r>
            <a:endParaRPr lang="fr-FR" sz="1600" u="sng" dirty="0" smtClean="0"/>
          </a:p>
          <a:p>
            <a:pPr algn="ctr"/>
            <a:r>
              <a:rPr lang="fr-FR" sz="1000" u="sng" dirty="0" smtClean="0"/>
              <a:t>(logiciels &amp; système)</a:t>
            </a:r>
            <a:endParaRPr lang="fr-FR" sz="1000" u="sng" dirty="0"/>
          </a:p>
        </p:txBody>
      </p:sp>
      <p:sp>
        <p:nvSpPr>
          <p:cNvPr id="35" name="ZoneTexte 34"/>
          <p:cNvSpPr txBox="1"/>
          <p:nvPr/>
        </p:nvSpPr>
        <p:spPr>
          <a:xfrm>
            <a:off x="2789782" y="2617193"/>
            <a:ext cx="1260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Anti-spam</a:t>
            </a:r>
            <a:endParaRPr lang="fr-FR" sz="1600" u="sng" dirty="0" smtClean="0"/>
          </a:p>
          <a:p>
            <a:pPr algn="ctr"/>
            <a:r>
              <a:rPr lang="fr-FR" sz="1000" u="sng" dirty="0" smtClean="0"/>
              <a:t>(Vade Secure)</a:t>
            </a:r>
            <a:endParaRPr lang="fr-FR" sz="1000" u="sng" dirty="0"/>
          </a:p>
        </p:txBody>
      </p:sp>
      <p:sp>
        <p:nvSpPr>
          <p:cNvPr id="36" name="ZoneTexte 35"/>
          <p:cNvSpPr txBox="1"/>
          <p:nvPr/>
        </p:nvSpPr>
        <p:spPr>
          <a:xfrm>
            <a:off x="4473430" y="2617193"/>
            <a:ext cx="2045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Coffre-fort MDP</a:t>
            </a:r>
            <a:endParaRPr lang="fr-FR" sz="1600" u="sng" dirty="0" smtClean="0"/>
          </a:p>
          <a:p>
            <a:pPr algn="ctr"/>
            <a:r>
              <a:rPr lang="fr-FR" sz="1000" u="sng" dirty="0" smtClean="0"/>
              <a:t>(KeePass)</a:t>
            </a:r>
            <a:endParaRPr lang="fr-FR" sz="1000" u="sng" dirty="0"/>
          </a:p>
        </p:txBody>
      </p:sp>
      <p:sp>
        <p:nvSpPr>
          <p:cNvPr id="38" name="ZoneTexte 37"/>
          <p:cNvSpPr txBox="1"/>
          <p:nvPr/>
        </p:nvSpPr>
        <p:spPr>
          <a:xfrm>
            <a:off x="4438993" y="4373939"/>
            <a:ext cx="2114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Bloqueur pubs</a:t>
            </a:r>
            <a:endParaRPr lang="fr-FR" sz="1600" u="sng" dirty="0" smtClean="0"/>
          </a:p>
          <a:p>
            <a:pPr algn="ctr"/>
            <a:r>
              <a:rPr lang="fr-FR" sz="1000" u="sng" dirty="0" smtClean="0"/>
              <a:t>(uBlock)</a:t>
            </a:r>
            <a:endParaRPr lang="fr-FR" sz="1000" u="sng" dirty="0"/>
          </a:p>
        </p:txBody>
      </p:sp>
      <p:sp>
        <p:nvSpPr>
          <p:cNvPr id="39" name="ZoneTexte 38"/>
          <p:cNvSpPr txBox="1"/>
          <p:nvPr/>
        </p:nvSpPr>
        <p:spPr>
          <a:xfrm>
            <a:off x="757980" y="4373938"/>
            <a:ext cx="1260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Antivirus</a:t>
            </a:r>
            <a:endParaRPr lang="fr-FR" sz="1600" u="sng" dirty="0" smtClean="0"/>
          </a:p>
          <a:p>
            <a:pPr algn="ctr"/>
            <a:r>
              <a:rPr lang="fr-FR" sz="1000" u="sng" dirty="0" smtClean="0"/>
              <a:t>(Avast)</a:t>
            </a:r>
            <a:endParaRPr lang="fr-FR" sz="1000" u="sng" dirty="0"/>
          </a:p>
        </p:txBody>
      </p:sp>
      <p:sp>
        <p:nvSpPr>
          <p:cNvPr id="45" name="ZoneTexte 44"/>
          <p:cNvSpPr txBox="1"/>
          <p:nvPr/>
        </p:nvSpPr>
        <p:spPr>
          <a:xfrm>
            <a:off x="2577199" y="4372810"/>
            <a:ext cx="1644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Anti-rançongiciel</a:t>
            </a:r>
            <a:endParaRPr lang="fr-FR" sz="1600" u="sng" dirty="0" smtClean="0"/>
          </a:p>
          <a:p>
            <a:pPr algn="ctr"/>
            <a:r>
              <a:rPr lang="fr-FR" sz="1000" u="sng" dirty="0" smtClean="0"/>
              <a:t>(RansomFree)</a:t>
            </a:r>
            <a:endParaRPr lang="fr-FR" sz="1000" u="sng" dirty="0"/>
          </a:p>
        </p:txBody>
      </p:sp>
      <p:sp>
        <p:nvSpPr>
          <p:cNvPr id="46" name="ZoneTexte 45"/>
          <p:cNvSpPr txBox="1"/>
          <p:nvPr/>
        </p:nvSpPr>
        <p:spPr>
          <a:xfrm>
            <a:off x="2769251" y="5877787"/>
            <a:ext cx="1260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Vous</a:t>
            </a:r>
            <a:endParaRPr lang="fr-FR" sz="1600" u="sng" dirty="0" smtClean="0"/>
          </a:p>
          <a:p>
            <a:pPr algn="ctr"/>
            <a:r>
              <a:rPr lang="fr-FR" sz="1000" u="sng" dirty="0" smtClean="0"/>
              <a:t>(vigilance)</a:t>
            </a:r>
            <a:endParaRPr lang="fr-FR" sz="10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39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520">
        <p15:prstTrans prst="curtains"/>
      </p:transition>
    </mc:Choice>
    <mc:Fallback xmlns="">
      <p:transition spd="slow" advTm="15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 animBg="1"/>
      <p:bldP spid="22" grpId="0"/>
      <p:bldP spid="25" grpId="0"/>
      <p:bldP spid="32" grpId="0"/>
      <p:bldP spid="33" grpId="0"/>
      <p:bldP spid="35" grpId="0"/>
      <p:bldP spid="36" grpId="0"/>
      <p:bldP spid="38" grpId="0"/>
      <p:bldP spid="39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Attention aux fausses bonnes idées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052736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Installer plusieurs antivirus pour accroître la protection,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Utiliser sa date de naissance comme mot de passe,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Continuer à utiliser Windows XP en 2018,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Faire ses achats sur un site non sécurisé,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Diffuser ses vacances sur Facebook,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Réaliser une unique sauvegarde,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Utiliser le même mot de passe partout,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Ouvrir la pièce jointe d’un e-mail inconnu,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Se croire à l’abri sur Mac ou Linux,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pas installer d’antivirus car on est prudent.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240360" cy="324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82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201">
        <p15:prstTrans prst="curtains"/>
      </p:transition>
    </mc:Choice>
    <mc:Fallback xmlns="">
      <p:transition spd="slow" advTm="16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Focus sur les e-mails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052736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Garder le sens critique (même avec vos proches),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Inspecter l’e-mail (origine, contenu, source, etc.),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communiquer d’informations personnelles,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cliquer sur un lien hypertexte,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transférer un e-mail suspect,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ouvrir une pièce jointe suspecte,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Penser à identifier le SPAM en tant que tel.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Dans le doute, contacter l’expéditeur.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3060"/>
            <a:ext cx="3240000" cy="32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440840"/>
            <a:ext cx="360000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61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9121">
        <p15:prstTrans prst="curtains"/>
      </p:transition>
    </mc:Choice>
    <mc:Fallback xmlns="">
      <p:transition spd="slow" advTm="19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30ACEC"/>
                </a:solidFill>
              </a:rPr>
              <a:t>Focus sur les mots de passe</a:t>
            </a:r>
            <a:endParaRPr lang="fr-FR" sz="4000" dirty="0">
              <a:solidFill>
                <a:srgbClr val="30ACE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052736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Définir 8 caractères au minimum,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Mélanger min., maj., chiffres et caractères spéciaux,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Unique à chaque site Internet/logiciel,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jamais le communiquer à un tiers,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Ne pas l’inscrire sur un post-it/carnet,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Éviter les mots de passe évidents,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Utiliser </a:t>
            </a:r>
            <a:r>
              <a:rPr lang="fr-FR" dirty="0"/>
              <a:t>un coffre-fort pour mots de </a:t>
            </a:r>
            <a:r>
              <a:rPr lang="fr-FR" dirty="0" smtClean="0"/>
              <a:t>passe,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Désactiver la mémorisation automatique,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Méthode phonétique (« </a:t>
            </a:r>
            <a:r>
              <a:rPr lang="fr-FR" i="1" dirty="0" smtClean="0"/>
              <a:t>tapa100bal!</a:t>
            </a:r>
            <a:r>
              <a:rPr lang="fr-FR" dirty="0" smtClean="0"/>
              <a:t> »),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Méthode premières lettres (« </a:t>
            </a:r>
            <a:r>
              <a:rPr lang="fr-FR" i="1" dirty="0" smtClean="0"/>
              <a:t>l101dsdc!</a:t>
            </a:r>
            <a:r>
              <a:rPr lang="fr-FR" dirty="0" smtClean="0"/>
              <a:t> »).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3060"/>
            <a:ext cx="3240000" cy="32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408048"/>
            <a:ext cx="342955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97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115">
        <p15:prstTrans prst="curtains"/>
      </p:transition>
    </mc:Choice>
    <mc:Fallback xmlns="">
      <p:transition spd="slow" advTm="20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9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2.5|2.9|3|3|3|2.9|2.7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|2.1|1.9|1.9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4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1.8|1.9|1.9|1.9|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1EE4DE3-2255-4B87-8719-0AC8F44603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640</TotalTime>
  <Words>1022</Words>
  <Application>Microsoft Office PowerPoint</Application>
  <PresentationFormat>Affichage à l'écran (4:3)</PresentationFormat>
  <Paragraphs>294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Corbel</vt:lpstr>
      <vt:lpstr>Wingdings</vt:lpstr>
      <vt:lpstr>Parallaxe</vt:lpstr>
      <vt:lpstr>Les bonnes pratiques</vt:lpstr>
      <vt:lpstr>L’ère du Big Data</vt:lpstr>
      <vt:lpstr>Les fléaux numériques</vt:lpstr>
      <vt:lpstr>Des sources multiples</vt:lpstr>
      <vt:lpstr>Des signes révélateurs</vt:lpstr>
      <vt:lpstr>Des outils pour se protéger</vt:lpstr>
      <vt:lpstr>Attention aux fausses bonnes idées</vt:lpstr>
      <vt:lpstr>Focus sur les e-mails</vt:lpstr>
      <vt:lpstr>Focus sur les mots de passe</vt:lpstr>
      <vt:lpstr>Focus sur les données personnelles</vt:lpstr>
      <vt:lpstr>Focus sur les mises à jour</vt:lpstr>
      <vt:lpstr>Focus sur votre image numérique</vt:lpstr>
      <vt:lpstr>N’oublions pas la mobilité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12 bonnes pratiques</dc:title>
  <dc:creator>Bastien Monnet</dc:creator>
  <cp:lastModifiedBy>Bastien Monnet</cp:lastModifiedBy>
  <cp:revision>72</cp:revision>
  <cp:lastPrinted>2018-04-25T12:51:24Z</cp:lastPrinted>
  <dcterms:created xsi:type="dcterms:W3CDTF">2016-05-22T17:24:31Z</dcterms:created>
  <dcterms:modified xsi:type="dcterms:W3CDTF">2018-12-09T13:03:41Z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